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tiff" ContentType="image/tiff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0" r:id="rId2"/>
    <p:sldId id="261" r:id="rId3"/>
    <p:sldId id="318" r:id="rId4"/>
    <p:sldId id="268" r:id="rId5"/>
    <p:sldId id="312" r:id="rId6"/>
    <p:sldId id="311" r:id="rId7"/>
    <p:sldId id="315" r:id="rId8"/>
    <p:sldId id="313" r:id="rId9"/>
    <p:sldId id="270" r:id="rId10"/>
    <p:sldId id="298" r:id="rId11"/>
    <p:sldId id="301" r:id="rId12"/>
    <p:sldId id="300" r:id="rId13"/>
    <p:sldId id="314" r:id="rId14"/>
    <p:sldId id="316" r:id="rId15"/>
    <p:sldId id="303" r:id="rId16"/>
    <p:sldId id="317" r:id="rId17"/>
    <p:sldId id="304" r:id="rId18"/>
    <p:sldId id="30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6"/>
    <p:restoredTop sz="73997"/>
  </p:normalViewPr>
  <p:slideViewPr>
    <p:cSldViewPr snapToGrid="0" snapToObjects="1">
      <p:cViewPr>
        <p:scale>
          <a:sx n="70" d="100"/>
          <a:sy n="70" d="100"/>
        </p:scale>
        <p:origin x="1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media/media1.wa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“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PocketSphinx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lightweight speech recognition engine, specifically tuned for handheld and mobile devices”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SphinxBase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“Sphinx4 is a pure Java speech recognition library.”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49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01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advertise Getty DL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87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011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13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08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36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- Jim’s aim: poems that were “competitive,” good enough to read repeatedly.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Source texts: Collected</a:t>
            </a:r>
            <a:r>
              <a:rPr lang="en-US" baseline="0" smtClean="0"/>
              <a:t> poems of Emily Dickinson or Joseph Conrad’s Heart of Darkness.</a:t>
            </a:r>
          </a:p>
          <a:p>
            <a:pPr marL="171450" indent="-171450">
              <a:buFontTx/>
              <a:buChar char="-"/>
            </a:pPr>
            <a:endParaRPr lang="en-US" smtClean="0"/>
          </a:p>
          <a:p>
            <a:pPr marL="171450" indent="-171450">
              <a:buFontTx/>
              <a:buChar char="-"/>
            </a:pPr>
            <a:r>
              <a:rPr lang="en-US" smtClean="0"/>
              <a:t>At</a:t>
            </a:r>
            <a:r>
              <a:rPr lang="en-US" baseline="0" smtClean="0"/>
              <a:t> the time I was feeling overwhelmed by the size of the poetry world.</a:t>
            </a:r>
          </a:p>
          <a:p>
            <a:pPr marL="628650" lvl="1" indent="-171450">
              <a:buFontTx/>
              <a:buChar char="-"/>
            </a:pPr>
            <a:r>
              <a:rPr lang="en-US" baseline="0" smtClean="0"/>
              <a:t>An expression of hopelessness / sneering mockery.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13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3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Point: A binary classifier is the first step to understanding more complex speech analysis.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credit:</a:t>
            </a:r>
          </a:p>
          <a:p>
            <a:r>
              <a:rPr lang="en-US" baseline="0" dirty="0" smtClean="0"/>
              <a:t>https://</a:t>
            </a:r>
            <a:r>
              <a:rPr lang="en-US" baseline="0" dirty="0" err="1" smtClean="0"/>
              <a:t>medium.com</a:t>
            </a:r>
            <a:r>
              <a:rPr lang="en-US" baseline="0" dirty="0" smtClean="0"/>
              <a:t>/@</a:t>
            </a:r>
            <a:r>
              <a:rPr lang="en-US" baseline="0" dirty="0" err="1" smtClean="0"/>
              <a:t>ageitgey</a:t>
            </a:r>
            <a:r>
              <a:rPr lang="en-US" baseline="0" dirty="0" smtClean="0"/>
              <a:t>/machine-learning-is-fun-part-6-how-to-do-speech-recognition-with-deep-learning-28293c162f7a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Point: A binary classifier is the first step to understanding more complex speech analysis.</a:t>
            </a:r>
          </a:p>
          <a:p>
            <a:endParaRPr lang="en-US" baseline="0" dirty="0" smtClean="0"/>
          </a:p>
          <a:p>
            <a:r>
              <a:rPr lang="en-US" baseline="0" smtClean="0"/>
              <a:t>credit:</a:t>
            </a:r>
          </a:p>
          <a:p>
            <a:r>
              <a:rPr lang="en-US" baseline="0" dirty="0" smtClean="0"/>
              <a:t>https://</a:t>
            </a:r>
            <a:r>
              <a:rPr lang="en-US" baseline="0" dirty="0" err="1" smtClean="0"/>
              <a:t>medium.com</a:t>
            </a:r>
            <a:r>
              <a:rPr lang="en-US" baseline="0" dirty="0" smtClean="0"/>
              <a:t>/@</a:t>
            </a:r>
            <a:r>
              <a:rPr lang="en-US" baseline="0" dirty="0" err="1" smtClean="0"/>
              <a:t>ageitgey</a:t>
            </a:r>
            <a:r>
              <a:rPr lang="en-US" baseline="0" dirty="0" smtClean="0"/>
              <a:t>/machine-learning-is-fun-part-6-how-to-do-speech-recognition-with-deep-learning-28293c162f7a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122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8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14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Watson: 1,000 hours is $1200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 initially had a political</a:t>
            </a:r>
            <a:r>
              <a:rPr lang="en-US" baseline="0" dirty="0" smtClean="0"/>
              <a:t> aversion to these services, in a way ... because none of them will be there forever, and for libraries in particular that’s a big consideration. There’s value in predictability and persistence over time.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85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48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54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1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1.png"/><Relationship Id="rId6" Type="http://schemas.openxmlformats.org/officeDocument/2006/relationships/image" Target="../media/image14.png"/><Relationship Id="rId7" Type="http://schemas.openxmlformats.org/officeDocument/2006/relationships/image" Target="../media/image8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Automatic Speech Recognition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294" y="1568638"/>
            <a:ext cx="4612340" cy="11128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20971" y="3173760"/>
            <a:ext cx="421724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Fast, easy,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Vocabulary: 134,723 words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C, Apache License 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2.0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Python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wrapper: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github.com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Uberi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20971" y="1690892"/>
            <a:ext cx="3914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err="1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PocketSphinx</a:t>
            </a:r>
            <a:endParaRPr lang="en-US" sz="5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01555" y="3190440"/>
            <a:ext cx="44836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Slow, difficult, very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Pop Up Archive vocabulary: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145,123 words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++, Apache License 2.0</a:t>
            </a:r>
            <a:endParaRPr lang="is-IS" dirty="0">
              <a:solidFill>
                <a:srgbClr val="3B2322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94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20971" y="1240409"/>
            <a:ext cx="10515600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{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"the",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23.82,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sense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"0.41"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24.23,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24.37,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shelly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24.75,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regarded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"0.42”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25.17,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himself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25.55,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as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,"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25.69,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"0.05”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poet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"0.39”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35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988" y="430173"/>
            <a:ext cx="10624598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David </a:t>
            </a:r>
            <a:r>
              <a:rPr lang="en-US" dirty="0" err="1" smtClean="0"/>
              <a:t>Antin</a:t>
            </a:r>
            <a:r>
              <a:rPr lang="en-US" dirty="0" smtClean="0"/>
              <a:t>, </a:t>
            </a:r>
            <a:r>
              <a:rPr lang="en-US" dirty="0" err="1" smtClean="0"/>
              <a:t>UPenn</a:t>
            </a:r>
            <a:r>
              <a:rPr lang="en-US" dirty="0" smtClean="0"/>
              <a:t> seminar, March 16, 2004</a:t>
            </a: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3600" dirty="0" err="1" smtClean="0"/>
              <a:t>PocketSphinx</a:t>
            </a:r>
            <a:r>
              <a:rPr lang="en-US" sz="3600" dirty="0" smtClean="0"/>
              <a:t>                                     Kaldi + PUA model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0988" y="1825625"/>
            <a:ext cx="5432612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700" dirty="0"/>
              <a:t>stores over the floodwaters was over guns constitutes a </a:t>
            </a:r>
            <a:r>
              <a:rPr lang="en-US" sz="1700" dirty="0" err="1"/>
              <a:t>leopold</a:t>
            </a:r>
            <a:r>
              <a:rPr lang="en-US" sz="1700" dirty="0"/>
              <a:t> because it is really a </a:t>
            </a:r>
            <a:r>
              <a:rPr lang="en-US" sz="1700" dirty="0" err="1"/>
              <a:t>coleman</a:t>
            </a:r>
            <a:r>
              <a:rPr lang="en-US" sz="1700" dirty="0"/>
              <a:t> the same way that go goals famous work good souls was titled by google in </a:t>
            </a:r>
            <a:r>
              <a:rPr lang="en-US" sz="1700" dirty="0" err="1"/>
              <a:t>russian</a:t>
            </a:r>
            <a:r>
              <a:rPr lang="en-US" sz="1700" dirty="0"/>
              <a:t> flamboyantly on the title page that's also a pall of </a:t>
            </a:r>
            <a:r>
              <a:rPr lang="en-US" sz="1700" dirty="0" err="1"/>
              <a:t>russia</a:t>
            </a:r>
            <a:r>
              <a:rPr lang="en-US" sz="1700" dirty="0"/>
              <a:t> in that sense </a:t>
            </a:r>
            <a:r>
              <a:rPr lang="en-US" sz="1700" dirty="0" err="1"/>
              <a:t>i</a:t>
            </a:r>
            <a:r>
              <a:rPr lang="en-US" sz="1700" dirty="0"/>
              <a:t> may regard myself as a poet </a:t>
            </a:r>
            <a:r>
              <a:rPr lang="en-US" sz="1700" dirty="0" err="1"/>
              <a:t>i</a:t>
            </a:r>
            <a:r>
              <a:rPr lang="en-US" sz="1700" dirty="0"/>
              <a:t> do not regard myself the poet is a bullet in the sense that shall we regarded himself was a poet when he wrote the stove and home to the skylark </a:t>
            </a:r>
            <a:r>
              <a:rPr lang="en-US" sz="1700" dirty="0" err="1"/>
              <a:t>i</a:t>
            </a:r>
            <a:r>
              <a:rPr lang="en-US" sz="1700" dirty="0"/>
              <a:t> do not regard myself as being close to john </a:t>
            </a:r>
            <a:r>
              <a:rPr lang="en-US" sz="1700" dirty="0" err="1"/>
              <a:t>keats</a:t>
            </a:r>
            <a:r>
              <a:rPr lang="en-US" sz="1700" dirty="0"/>
              <a:t> as opposed </a:t>
            </a:r>
            <a:r>
              <a:rPr lang="en-US" sz="1700" dirty="0" err="1"/>
              <a:t>i</a:t>
            </a:r>
            <a:r>
              <a:rPr lang="en-US" sz="1700" dirty="0"/>
              <a:t> don't even regardless of who's been close that alexander </a:t>
            </a:r>
            <a:r>
              <a:rPr lang="en-US" sz="1700" dirty="0" err="1"/>
              <a:t>popov</a:t>
            </a:r>
            <a:r>
              <a:rPr lang="en-US" sz="1700" dirty="0"/>
              <a:t> support than either famously this miserable throb revolt and </a:t>
            </a:r>
            <a:r>
              <a:rPr lang="en-US" sz="1700" dirty="0" err="1"/>
              <a:t>robert</a:t>
            </a:r>
            <a:r>
              <a:rPr lang="en-US" sz="1700" dirty="0"/>
              <a:t> frost was my idea of a kind of poetry or was interested him however </a:t>
            </a:r>
            <a:r>
              <a:rPr lang="en-US" sz="1700" dirty="0" err="1"/>
              <a:t>i</a:t>
            </a:r>
            <a:r>
              <a:rPr lang="en-US" sz="1700" dirty="0"/>
              <a:t> did regard sock produces decided what that </a:t>
            </a:r>
            <a:r>
              <a:rPr lang="en-US" sz="1700" dirty="0" err="1"/>
              <a:t>i'm</a:t>
            </a:r>
            <a:r>
              <a:rPr lang="en-US" sz="1700" dirty="0"/>
              <a:t> a goner is as a possibility that </a:t>
            </a:r>
            <a:r>
              <a:rPr lang="en-US" sz="1700" dirty="0" err="1"/>
              <a:t>socrates</a:t>
            </a:r>
            <a:r>
              <a:rPr lang="en-US" sz="1700" dirty="0"/>
              <a:t> and the tinge line on most of the evidence would can </a:t>
            </a:r>
            <a:r>
              <a:rPr lang="en-US" sz="1700" dirty="0" err="1"/>
              <a:t>gianni</a:t>
            </a:r>
            <a:r>
              <a:rPr lang="en-US" sz="1700" dirty="0"/>
              <a:t> was a surprise to </a:t>
            </a:r>
            <a:r>
              <a:rPr lang="en-US" sz="1700" dirty="0" err="1"/>
              <a:t>provence</a:t>
            </a:r>
            <a:r>
              <a:rPr lang="en-US" sz="1700" dirty="0"/>
              <a:t> bought this organism that confronted the rug </a:t>
            </a:r>
            <a:r>
              <a:rPr lang="en-US" sz="1700" dirty="0" smtClean="0"/>
              <a:t>on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7" name="Antin-David_Studio111-Q_A_UPenn_3-16-04_1m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7190" y="5632041"/>
            <a:ext cx="611808" cy="611808"/>
          </a:xfrm>
          <a:prstGeom prst="rect">
            <a:avLst/>
          </a:prstGeom>
        </p:spPr>
      </p:pic>
      <p:sp>
        <p:nvSpPr>
          <p:cNvPr id="8" name="Content Placeholder 8"/>
          <p:cNvSpPr txBox="1">
            <a:spLocks/>
          </p:cNvSpPr>
          <p:nvPr/>
        </p:nvSpPr>
        <p:spPr>
          <a:xfrm>
            <a:off x="6064622" y="1825625"/>
            <a:ext cx="56208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sz="1700" dirty="0" smtClean="0"/>
              <a:t>so was over before the waters was offered as constitutionally appalled because it's usually a poem in the same way that goggles famous work the dead souls was titled by </a:t>
            </a:r>
            <a:r>
              <a:rPr lang="en-US" sz="1700" dirty="0" err="1" smtClean="0"/>
              <a:t>gogol</a:t>
            </a:r>
            <a:r>
              <a:rPr lang="en-US" sz="1700" dirty="0" smtClean="0"/>
              <a:t> in </a:t>
            </a:r>
            <a:r>
              <a:rPr lang="en-US" sz="1700" dirty="0" err="1" smtClean="0"/>
              <a:t>russian</a:t>
            </a:r>
            <a:r>
              <a:rPr lang="en-US" sz="1700" dirty="0" smtClean="0"/>
              <a:t> flamboyantly on the title page that sells a poem of </a:t>
            </a:r>
            <a:r>
              <a:rPr lang="en-US" sz="1700" dirty="0" err="1" smtClean="0"/>
              <a:t>russia</a:t>
            </a:r>
            <a:r>
              <a:rPr lang="en-US" sz="1700" dirty="0" smtClean="0"/>
              <a:t> in that sense and they regard myself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 poet as a poet in the sense that shelly regarded himself as a poet when it wrote the severe come to the skylark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as being close to john </a:t>
            </a:r>
            <a:r>
              <a:rPr lang="en-US" sz="1700" dirty="0" err="1" smtClean="0"/>
              <a:t>keats</a:t>
            </a:r>
            <a:r>
              <a:rPr lang="en-US" sz="1700" dirty="0" smtClean="0"/>
              <a:t>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don't even regardless of as being close to alexander pope as a poet and </a:t>
            </a:r>
            <a:r>
              <a:rPr lang="en-US" sz="1700" dirty="0" err="1" smtClean="0"/>
              <a:t>i</a:t>
            </a:r>
            <a:r>
              <a:rPr lang="en-US" sz="1700" dirty="0" smtClean="0"/>
              <a:t> are famously dismissed rubble of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</a:t>
            </a:r>
            <a:r>
              <a:rPr lang="en-US" sz="1700" dirty="0" err="1" smtClean="0"/>
              <a:t>lowell</a:t>
            </a:r>
            <a:r>
              <a:rPr lang="en-US" sz="1700" dirty="0" smtClean="0"/>
              <a:t> and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frost as my idea of the kind of poetry </a:t>
            </a:r>
            <a:r>
              <a:rPr lang="en-US" sz="1700" dirty="0" err="1" smtClean="0"/>
              <a:t>i</a:t>
            </a:r>
            <a:r>
              <a:rPr lang="en-US" sz="1700" dirty="0" smtClean="0"/>
              <a:t> was interested in however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go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as so if what that is as a possibility that of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enshrine and those as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say this change time he was a suppressed relevance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changed on could be rude boy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14220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589" y="262137"/>
            <a:ext cx="11552821" cy="582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608" y="214698"/>
            <a:ext cx="11671438" cy="585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7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64" y="290125"/>
            <a:ext cx="10710672" cy="594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5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5884" r="46431"/>
          <a:stretch/>
        </p:blipFill>
        <p:spPr>
          <a:xfrm>
            <a:off x="4341160" y="0"/>
            <a:ext cx="2918011" cy="619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03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521" y="41668"/>
            <a:ext cx="8805672" cy="613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34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1889" y="50118"/>
            <a:ext cx="8808221" cy="6135883"/>
          </a:xfrm>
          <a:prstGeom prst="rect">
            <a:avLst/>
          </a:prstGeom>
        </p:spPr>
      </p:pic>
      <p:pic>
        <p:nvPicPr>
          <p:cNvPr id="2" name="compan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4431" y="5525034"/>
            <a:ext cx="564184" cy="56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6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454746" y="5815584"/>
            <a:ext cx="16818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Credit: </a:t>
            </a:r>
            <a:r>
              <a:rPr lang="en-US" sz="1400" dirty="0" err="1"/>
              <a:t>Geitgey</a:t>
            </a:r>
            <a:r>
              <a:rPr lang="en-US" sz="1400" dirty="0"/>
              <a:t> </a:t>
            </a:r>
            <a:r>
              <a:rPr lang="en-US" sz="1400" dirty="0" smtClean="0"/>
              <a:t>2016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5468"/>
            <a:ext cx="12192000" cy="431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024" y="101093"/>
            <a:ext cx="9100205" cy="580593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454746" y="5815584"/>
            <a:ext cx="16818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Credit: </a:t>
            </a:r>
            <a:r>
              <a:rPr lang="en-US" sz="1400" dirty="0" err="1"/>
              <a:t>Geitgey</a:t>
            </a:r>
            <a:r>
              <a:rPr lang="en-US" sz="1400" dirty="0"/>
              <a:t> </a:t>
            </a:r>
            <a:r>
              <a:rPr lang="en-US" sz="1400" dirty="0" smtClean="0"/>
              <a:t>2016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1611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Speech to text: 2 paradigms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70761"/>
            <a:ext cx="10515600" cy="4351338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Phonetics</a:t>
            </a:r>
          </a:p>
          <a:p>
            <a:pPr lvl="1">
              <a:lnSpc>
                <a:spcPct val="110000"/>
              </a:lnSpc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allows search outside the standard lexicon (new words and proper nouns)</a:t>
            </a:r>
          </a:p>
          <a:p>
            <a:pPr lvl="1">
              <a:lnSpc>
                <a:spcPct val="110000"/>
              </a:lnSpc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quick initial processing (relatively few phonemes in English</a:t>
            </a: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LVCSR (Large Vocabulary Continuous Speech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Recognition)</a:t>
            </a:r>
          </a:p>
          <a:p>
            <a:pPr lvl="1">
              <a:lnSpc>
                <a:spcPct val="110000"/>
              </a:lnSpc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typically more accurate</a:t>
            </a:r>
            <a:endParaRPr lang="en-US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misses “non-standard” vocabulary and grammar</a:t>
            </a:r>
            <a:endParaRPr lang="en-US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11429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LVCSR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Large Vocabulary Continuous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Speech 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Recognition)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2629" y="2165602"/>
            <a:ext cx="12859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Audio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5739465" y="4244934"/>
            <a:ext cx="32603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Language model</a:t>
            </a:r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2168659" y="3220302"/>
            <a:ext cx="31270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Phonetic model</a:t>
            </a:r>
            <a:endParaRPr lang="en-US" sz="3600" dirty="0"/>
          </a:p>
        </p:txBody>
      </p:sp>
      <p:sp>
        <p:nvSpPr>
          <p:cNvPr id="14" name="Rectangle 13"/>
          <p:cNvSpPr/>
          <p:nvPr/>
        </p:nvSpPr>
        <p:spPr>
          <a:xfrm>
            <a:off x="9535431" y="5226875"/>
            <a:ext cx="236673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Text/Lattice</a:t>
            </a:r>
            <a:endParaRPr lang="en-US" sz="3600" dirty="0"/>
          </a:p>
        </p:txBody>
      </p:sp>
      <p:sp>
        <p:nvSpPr>
          <p:cNvPr id="6" name="Right Arrow 5"/>
          <p:cNvSpPr/>
          <p:nvPr/>
        </p:nvSpPr>
        <p:spPr>
          <a:xfrm rot="2126006">
            <a:off x="1897961" y="2841746"/>
            <a:ext cx="566069" cy="18507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2126006">
            <a:off x="5296962" y="3912906"/>
            <a:ext cx="566069" cy="18507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2126006">
            <a:off x="9058029" y="4918897"/>
            <a:ext cx="566069" cy="18507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2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Commercial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ASR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services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IBM Watson: 1000 mins/mo. free, then $0.02/min                                        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Google Cloud Speech API: $0.024/min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Bing Speech API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: 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0.09–0.15/min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Pop Up Archive: 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0.20–0.25/min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Facebook’s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Wit.ai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: Free, mystery rate limit. Data stored &amp; made public.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3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37" y="390248"/>
            <a:ext cx="10951343" cy="569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6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110919"/>
            <a:ext cx="10515600" cy="1325563"/>
          </a:xfrm>
        </p:spPr>
        <p:txBody>
          <a:bodyPr/>
          <a:lstStyle/>
          <a:p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Audiosear.ch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448" y="1118629"/>
            <a:ext cx="9595104" cy="505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2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130" y="322340"/>
            <a:ext cx="10029740" cy="576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0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954</Words>
  <Application>Microsoft Macintosh PowerPoint</Application>
  <PresentationFormat>Widescreen</PresentationFormat>
  <Paragraphs>102</Paragraphs>
  <Slides>18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Automatic Speech Recognition</vt:lpstr>
      <vt:lpstr>PowerPoint Presentation</vt:lpstr>
      <vt:lpstr>PowerPoint Presentation</vt:lpstr>
      <vt:lpstr>Speech to text: 2 paradigms</vt:lpstr>
      <vt:lpstr>LVCSR  (Large Vocabulary Continuous Speech Recognition)</vt:lpstr>
      <vt:lpstr>Commercial ASR services</vt:lpstr>
      <vt:lpstr>PowerPoint Presentation</vt:lpstr>
      <vt:lpstr>Audiosear.ch</vt:lpstr>
      <vt:lpstr>PowerPoint Presentation</vt:lpstr>
      <vt:lpstr>PowerPoint Presentation</vt:lpstr>
      <vt:lpstr>PowerPoint Presentation</vt:lpstr>
      <vt:lpstr>David Antin, UPenn seminar, March 16, 2004  PocketSphinx                                     Kaldi + PUA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42</cp:revision>
  <dcterms:created xsi:type="dcterms:W3CDTF">2017-05-07T13:13:01Z</dcterms:created>
  <dcterms:modified xsi:type="dcterms:W3CDTF">2017-06-08T13:54:57Z</dcterms:modified>
</cp:coreProperties>
</file>

<file path=docProps/thumbnail.jpeg>
</file>